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2" r:id="rId6"/>
    <p:sldId id="261" r:id="rId7"/>
    <p:sldId id="265" r:id="rId8"/>
    <p:sldId id="266" r:id="rId9"/>
    <p:sldId id="263" r:id="rId10"/>
    <p:sldId id="264" r:id="rId11"/>
    <p:sldId id="267" r:id="rId12"/>
    <p:sldId id="268" r:id="rId13"/>
    <p:sldId id="270" r:id="rId14"/>
    <p:sldId id="271" r:id="rId15"/>
    <p:sldId id="272"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1010873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14F43D2-730B-4733-8644-6F58FB660DE2}"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1177573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8973090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464581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2335781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17279446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30625271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26578853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3116442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3260699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2763319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14F43D2-730B-4733-8644-6F58FB660DE2}"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2641905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14F43D2-730B-4733-8644-6F58FB660DE2}" type="datetimeFigureOut">
              <a:rPr lang="en-US" smtClean="0"/>
              <a:t>10/1/2020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3809517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190340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2558346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4041657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14F43D2-730B-4733-8644-6F58FB660DE2}"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2976837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14F43D2-730B-4733-8644-6F58FB660DE2}" type="datetimeFigureOut">
              <a:rPr lang="en-US" smtClean="0"/>
              <a:t>10/1/2020</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724C62A-F159-4BFD-890C-EB8D2436CB37}" type="slidenum">
              <a:rPr lang="en-US" smtClean="0"/>
              <a:t>‹#›</a:t>
            </a:fld>
            <a:endParaRPr lang="en-US"/>
          </a:p>
        </p:txBody>
      </p:sp>
    </p:spTree>
    <p:extLst>
      <p:ext uri="{BB962C8B-B14F-4D97-AF65-F5344CB8AC3E}">
        <p14:creationId xmlns:p14="http://schemas.microsoft.com/office/powerpoint/2010/main" val="361972060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34109"/>
            <a:ext cx="11480799" cy="4343272"/>
          </a:xfrm>
        </p:spPr>
        <p:txBody>
          <a:bodyPr/>
          <a:lstStyle/>
          <a:p>
            <a:br>
              <a:rPr lang="sr-Cyrl-RS" sz="2800" dirty="0">
                <a:latin typeface="Times New Roman" panose="02020603050405020304" pitchFamily="18" charset="0"/>
                <a:cs typeface="Times New Roman" panose="02020603050405020304" pitchFamily="18" charset="0"/>
              </a:rPr>
            </a:br>
            <a:br>
              <a:rPr lang="sr-Cyrl-RS" sz="2800" dirty="0">
                <a:latin typeface="Times New Roman" panose="02020603050405020304" pitchFamily="18" charset="0"/>
                <a:cs typeface="Times New Roman" panose="02020603050405020304" pitchFamily="18" charset="0"/>
              </a:rPr>
            </a:br>
            <a:br>
              <a:rPr lang="en-US" sz="2800" dirty="0">
                <a:latin typeface="Times New Roman" panose="02020603050405020304" pitchFamily="18" charset="0"/>
                <a:cs typeface="Times New Roman" panose="02020603050405020304" pitchFamily="18" charset="0"/>
              </a:rPr>
            </a:br>
            <a:r>
              <a:rPr lang="sr-Cyrl-RS" sz="4000" dirty="0">
                <a:latin typeface="Times New Roman" panose="02020603050405020304" pitchFamily="18" charset="0"/>
                <a:cs typeface="Times New Roman" panose="02020603050405020304" pitchFamily="18" charset="0"/>
              </a:rPr>
              <a:t>НЕУРОТСКИ И СА СТРЕСОМ ПОВЕЗАНИ ПОРЕМЕЋАЈИ</a:t>
            </a:r>
            <a:br>
              <a:rPr lang="sr-Cyrl-RS" sz="4000" dirty="0">
                <a:latin typeface="Times New Roman" panose="02020603050405020304" pitchFamily="18" charset="0"/>
                <a:cs typeface="Times New Roman" panose="02020603050405020304" pitchFamily="18" charset="0"/>
              </a:rPr>
            </a:br>
            <a:r>
              <a:rPr lang="sr-Cyrl-RS" sz="4000" dirty="0">
                <a:latin typeface="Times New Roman" panose="02020603050405020304" pitchFamily="18" charset="0"/>
                <a:cs typeface="Times New Roman" panose="02020603050405020304" pitchFamily="18" charset="0"/>
              </a:rPr>
              <a:t>(Приказ случаја)</a:t>
            </a:r>
            <a:br>
              <a:rPr lang="en-US" dirty="0"/>
            </a:br>
            <a:endParaRPr lang="en-US" dirty="0"/>
          </a:p>
        </p:txBody>
      </p:sp>
      <p:sp>
        <p:nvSpPr>
          <p:cNvPr id="3" name="Subtitle 2"/>
          <p:cNvSpPr>
            <a:spLocks noGrp="1"/>
          </p:cNvSpPr>
          <p:nvPr>
            <p:ph type="subTitle" idx="1"/>
          </p:nvPr>
        </p:nvSpPr>
        <p:spPr>
          <a:xfrm>
            <a:off x="6779900" y="5497817"/>
            <a:ext cx="5218136" cy="861420"/>
          </a:xfrm>
        </p:spPr>
        <p:txBody>
          <a:bodyPr>
            <a:normAutofit/>
          </a:bodyPr>
          <a:lstStyle/>
          <a:p>
            <a:r>
              <a:rPr lang="sr-Cyrl-RS" b="1" cap="none" dirty="0">
                <a:solidFill>
                  <a:srgbClr val="FFC000"/>
                </a:solidFill>
                <a:latin typeface="Times New Roman" panose="02020603050405020304" pitchFamily="18" charset="0"/>
                <a:cs typeface="Times New Roman" panose="02020603050405020304" pitchFamily="18" charset="0"/>
              </a:rPr>
              <a:t>проф. др Драгана Игњатовић-Ристић</a:t>
            </a:r>
            <a:endParaRPr lang="en-US" b="1" cap="none" dirty="0">
              <a:solidFill>
                <a:srgbClr val="FFC000"/>
              </a:solidFill>
              <a:latin typeface="Times New Roman" panose="02020603050405020304" pitchFamily="18" charset="0"/>
              <a:cs typeface="Times New Roman" panose="02020603050405020304" pitchFamily="18" charset="0"/>
            </a:endParaRPr>
          </a:p>
          <a:p>
            <a:r>
              <a:rPr lang="sr-Cyrl-RS" b="1" cap="none" dirty="0">
                <a:solidFill>
                  <a:srgbClr val="FFC000"/>
                </a:solidFill>
                <a:latin typeface="Times New Roman" panose="02020603050405020304" pitchFamily="18" charset="0"/>
                <a:cs typeface="Times New Roman" panose="02020603050405020304" pitchFamily="18" charset="0"/>
              </a:rPr>
              <a:t>асс. др сци. мед. Данијела Д. Ђоковић</a:t>
            </a:r>
            <a:endParaRPr lang="en-US" b="1" cap="none" dirty="0">
              <a:solidFill>
                <a:srgbClr val="FFC000"/>
              </a:solidFill>
              <a:latin typeface="Times New Roman" panose="02020603050405020304" pitchFamily="18" charset="0"/>
              <a:cs typeface="Times New Roman" panose="02020603050405020304" pitchFamily="18" charset="0"/>
            </a:endParaRPr>
          </a:p>
          <a:p>
            <a:endParaRPr lang="en-US" dirty="0"/>
          </a:p>
        </p:txBody>
      </p:sp>
      <p:pic>
        <p:nvPicPr>
          <p:cNvPr id="1026" name="Picture 2" descr="http://ritamgrada.rs/kragujevac/wp-content/uploads/2012/12/fakultet-medicinskih-nauk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59989" y="5682031"/>
            <a:ext cx="1026775" cy="770081"/>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2"/>
          <p:cNvSpPr txBox="1">
            <a:spLocks/>
          </p:cNvSpPr>
          <p:nvPr/>
        </p:nvSpPr>
        <p:spPr>
          <a:xfrm>
            <a:off x="4738868" y="6437746"/>
            <a:ext cx="1731408" cy="420254"/>
          </a:xfrm>
          <a:prstGeom prst="rect">
            <a:avLst/>
          </a:prstGeom>
        </p:spPr>
        <p:txBody>
          <a:bodyPr vert="horz" lIns="91440" tIns="45720" rIns="91440" bIns="45720" rtlCol="0" anchor="t">
            <a:normAutofit fontScale="62500" lnSpcReduction="20000"/>
          </a:bodyPr>
          <a:lstStyle>
            <a:lvl1pPr marL="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r>
              <a:rPr lang="sr-Cyrl-RS" b="1" dirty="0">
                <a:latin typeface="Times New Roman" panose="02020603050405020304" pitchFamily="18" charset="0"/>
                <a:cs typeface="Times New Roman" panose="02020603050405020304" pitchFamily="18" charset="0"/>
              </a:rPr>
              <a:t>Крагујевац, </a:t>
            </a:r>
            <a:r>
              <a:rPr lang="en-US" b="1" dirty="0">
                <a:latin typeface="Times New Roman" panose="02020603050405020304" pitchFamily="18" charset="0"/>
                <a:cs typeface="Times New Roman" panose="02020603050405020304" pitchFamily="18" charset="0"/>
              </a:rPr>
              <a:t>2020.</a:t>
            </a:r>
          </a:p>
          <a:p>
            <a:endParaRPr lang="en-US" dirty="0"/>
          </a:p>
        </p:txBody>
      </p:sp>
    </p:spTree>
    <p:extLst>
      <p:ext uri="{BB962C8B-B14F-4D97-AF65-F5344CB8AC3E}">
        <p14:creationId xmlns:p14="http://schemas.microsoft.com/office/powerpoint/2010/main" val="2257624543"/>
      </p:ext>
    </p:extLst>
  </p:cSld>
  <p:clrMapOvr>
    <a:masterClrMapping/>
  </p:clrMapOvr>
  <mc:AlternateContent xmlns:mc="http://schemas.openxmlformats.org/markup-compatibility/2006" xmlns:p14="http://schemas.microsoft.com/office/powerpoint/2010/main">
    <mc:Choice Requires="p14">
      <p:transition spd="slow" p14:dur="2000" advTm="9620"/>
    </mc:Choice>
    <mc:Fallback xmlns="">
      <p:transition spd="slow" advTm="962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671782"/>
            <a:ext cx="8946541" cy="4576617"/>
          </a:xfrm>
        </p:spPr>
        <p:txBody>
          <a:bodyPr>
            <a:normAutofit fontScale="92500"/>
          </a:bodyPr>
          <a:lstStyle/>
          <a:p>
            <a:pPr marL="0" indent="0" algn="just">
              <a:buNone/>
            </a:pPr>
            <a:r>
              <a:rPr lang="sr-Cyrl-RS" dirty="0">
                <a:latin typeface="Times New Roman" panose="02020603050405020304" pitchFamily="18" charset="0"/>
                <a:cs typeface="Times New Roman" panose="02020603050405020304" pitchFamily="18" charset="0"/>
              </a:rPr>
              <a:t>	Месец дана  пре појаве првих тегоба, због којих се обраћа психијатру, изгубила је једну од најбољих пријатељица. Како наводи, пола сата пре саобраћајног удеса у којем ће њена пријатељица изгубити живот, чуле су се телефоном. Каже да је изненадну смрт пријатељице доживела као велику личну трагедију, коју великим делом доводи у везу са појавом тегоба због којих се обраћа психијатру. Поред нерасположња, скоро свакодневно је почела да осећа напетост, сметње у концентрацији, веома често је имала несаницу. Овакве тегобе резултирале су појавом напада паничног страха у аутобусу, који се у наредна два месеца, једном до два пута недељно понављао, са скоро истим интензитетом симптома. </a:t>
            </a:r>
          </a:p>
          <a:p>
            <a:pPr marL="0" indent="0" algn="just">
              <a:buNone/>
            </a:pPr>
            <a:r>
              <a:rPr lang="sr-Cyrl-RS" dirty="0">
                <a:latin typeface="Times New Roman" panose="02020603050405020304" pitchFamily="18" charset="0"/>
                <a:cs typeface="Times New Roman" panose="02020603050405020304" pitchFamily="18" charset="0"/>
              </a:rPr>
              <a:t>	Везано за породицу, наводи да је отац жив, да имају веома квалитетну комуникацију, да нема проблема на радном местуу, нити има проблема у комуникацији са пријатељима и социјалним окружењем. Није пушач, не конзумира алкохол, нити злоупотребљава психоактивне супстанце. Током ранијег живота није боловала од тежих болести, нити је оперисана. Нема алергију на лекове и/или храну.</a:t>
            </a:r>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919395844"/>
      </p:ext>
    </p:extLst>
  </p:cSld>
  <p:clrMapOvr>
    <a:masterClrMapping/>
  </p:clrMapOvr>
  <mc:AlternateContent xmlns:mc="http://schemas.openxmlformats.org/markup-compatibility/2006" xmlns:p14="http://schemas.microsoft.com/office/powerpoint/2010/main">
    <mc:Choice Requires="p14">
      <p:transition spd="slow" p14:dur="2000" advTm="74265"/>
    </mc:Choice>
    <mc:Fallback xmlns="">
      <p:transition spd="slow" advTm="74265"/>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just">
              <a:buNone/>
            </a:pPr>
            <a:r>
              <a:rPr lang="sr-Cyrl-RS" sz="2800" b="1" dirty="0">
                <a:latin typeface="Times New Roman" panose="02020603050405020304" pitchFamily="18" charset="0"/>
                <a:cs typeface="Times New Roman" panose="02020603050405020304" pitchFamily="18" charset="0"/>
              </a:rPr>
              <a:t>Породична анамнеза:</a:t>
            </a:r>
          </a:p>
          <a:p>
            <a:pPr marL="0" indent="0" algn="just">
              <a:buNone/>
            </a:pPr>
            <a:r>
              <a:rPr lang="sr-Cyrl-RS" dirty="0">
                <a:latin typeface="Times New Roman" panose="02020603050405020304" pitchFamily="18" charset="0"/>
                <a:cs typeface="Times New Roman" panose="02020603050405020304" pitchFamily="18" charset="0"/>
              </a:rPr>
              <a:t>Мајка је преминула од инфаркта срца у 41-ој години живота.</a:t>
            </a:r>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r>
              <a:rPr lang="sr-Cyrl-RS" sz="2800" b="1" dirty="0">
                <a:latin typeface="Times New Roman" panose="02020603050405020304" pitchFamily="18" charset="0"/>
                <a:cs typeface="Times New Roman" panose="02020603050405020304" pitchFamily="18" charset="0"/>
              </a:rPr>
              <a:t>Соматски и неуролошки налаз уредан</a:t>
            </a:r>
            <a:r>
              <a:rPr lang="sr-Cyrl-RS" sz="2800" dirty="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238442159"/>
      </p:ext>
    </p:extLst>
  </p:cSld>
  <p:clrMapOvr>
    <a:masterClrMapping/>
  </p:clrMapOvr>
  <mc:AlternateContent xmlns:mc="http://schemas.openxmlformats.org/markup-compatibility/2006" xmlns:p14="http://schemas.microsoft.com/office/powerpoint/2010/main">
    <mc:Choice Requires="p14">
      <p:transition spd="slow" p14:dur="2000" advTm="11248"/>
    </mc:Choice>
    <mc:Fallback xmlns="">
      <p:transition spd="slow" advTm="11248"/>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4000" dirty="0">
                <a:latin typeface="Times New Roman" panose="02020603050405020304" pitchFamily="18" charset="0"/>
                <a:cs typeface="Times New Roman" panose="02020603050405020304" pitchFamily="18" charset="0"/>
              </a:rPr>
              <a:t>Психички статус</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03312" y="2052918"/>
            <a:ext cx="9906433" cy="4195481"/>
          </a:xfrm>
        </p:spPr>
        <p:txBody>
          <a:bodyPr>
            <a:normAutofit/>
          </a:bodyPr>
          <a:lstStyle/>
          <a:p>
            <a:pPr marL="0" indent="0" algn="just">
              <a:buNone/>
            </a:pPr>
            <a:r>
              <a:rPr lang="sr-Cyrl-RS" sz="2400" dirty="0">
                <a:latin typeface="Times New Roman" panose="02020603050405020304" pitchFamily="18" charset="0"/>
                <a:cs typeface="Times New Roman" panose="02020603050405020304" pitchFamily="18" charset="0"/>
              </a:rPr>
              <a:t>	У време прегледа С. М. је уредне спољашњости, свесна, исправно је оријентисана у свим правцима, успоставља адекватан вербални контакт, интрапсихички је напета. Комуникација се несметано одржава и продубљује, логично одговара на постављена питања. Дезинтеграциони феномени свести нису регистровани, као ни психопатологија у сфери опажања. Дискретно је наглашен вигилитет пажње. Функција памћења у целини је очувана за догађаје из ближе и далеке прошлости. Не продукује поремећаје мишљења по садржају. У емотивној сфери региструје се анксиозност високог нивоа, која се соматизује (подрхтавање гласа, дискретан тремот руку), уз депресивни помак. </a:t>
            </a:r>
            <a:endParaRPr lang="en-US" sz="2400" dirty="0">
              <a:latin typeface="Times New Roman" panose="02020603050405020304" pitchFamily="18" charset="0"/>
              <a:cs typeface="Times New Roman" panose="02020603050405020304" pitchFamily="18" charset="0"/>
            </a:endParaRPr>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4189322129"/>
      </p:ext>
    </p:extLst>
  </p:cSld>
  <p:clrMapOvr>
    <a:masterClrMapping/>
  </p:clrMapOvr>
  <mc:AlternateContent xmlns:mc="http://schemas.openxmlformats.org/markup-compatibility/2006" xmlns:p14="http://schemas.microsoft.com/office/powerpoint/2010/main">
    <mc:Choice Requires="p14">
      <p:transition spd="slow" p14:dur="2000" advTm="50705"/>
    </mc:Choice>
    <mc:Fallback xmlns="">
      <p:transition spd="slow" advTm="50705"/>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644074"/>
            <a:ext cx="9887961" cy="2355271"/>
          </a:xfrm>
        </p:spPr>
        <p:txBody>
          <a:bodyPr>
            <a:normAutofit/>
          </a:bodyPr>
          <a:lstStyle/>
          <a:p>
            <a:pPr marL="0" indent="0" algn="just">
              <a:buNone/>
            </a:pPr>
            <a:r>
              <a:rPr lang="sr-Cyrl-RS" sz="2400" dirty="0">
                <a:latin typeface="Times New Roman" panose="02020603050405020304" pitchFamily="18" charset="0"/>
                <a:cs typeface="Times New Roman" panose="02020603050405020304" pitchFamily="18" charset="0"/>
              </a:rPr>
              <a:t>	Импонује као хиперсензитивна личност. Интелектуални потенцијал је у границама горњег просека. Региструје се пад у сфери вољно нагонских динамизама и смислу снижења воље, интермитентне инсомније, пада иницијативе. Нема суицидалних размишљања. </a:t>
            </a:r>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2494159317"/>
      </p:ext>
    </p:extLst>
  </p:cSld>
  <p:clrMapOvr>
    <a:masterClrMapping/>
  </p:clrMapOvr>
  <mc:AlternateContent xmlns:mc="http://schemas.openxmlformats.org/markup-compatibility/2006" xmlns:p14="http://schemas.microsoft.com/office/powerpoint/2010/main">
    <mc:Choice Requires="p14">
      <p:transition spd="slow" p14:dur="2000" advTm="19822"/>
    </mc:Choice>
    <mc:Fallback xmlns="">
      <p:transition spd="slow" advTm="19822"/>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4000" dirty="0">
                <a:latin typeface="Times New Roman" panose="02020603050405020304" pitchFamily="18" charset="0"/>
                <a:cs typeface="Times New Roman" panose="02020603050405020304" pitchFamily="18" charset="0"/>
              </a:rPr>
              <a:t>Закључак</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03312" y="1644074"/>
            <a:ext cx="9887961" cy="3112653"/>
          </a:xfrm>
        </p:spPr>
        <p:txBody>
          <a:bodyPr>
            <a:normAutofit/>
          </a:bodyPr>
          <a:lstStyle/>
          <a:p>
            <a:pPr marL="0" indent="0" algn="just">
              <a:buNone/>
            </a:pPr>
            <a:r>
              <a:rPr lang="sr-Cyrl-RS" sz="2400" dirty="0">
                <a:latin typeface="Times New Roman" panose="02020603050405020304" pitchFamily="18" charset="0"/>
                <a:cs typeface="Times New Roman" panose="02020603050405020304" pitchFamily="18" charset="0"/>
              </a:rPr>
              <a:t>	После психијатријског прегледа закључено је да тегобе које пацијенткиња реферише клинички одговарају Паничном поремећају. Укључена је у третман антидепресивима (ССРИ) и психотерапијски третман . Етиолошки значајни моменти у појави Паничног поремећаја код пацијенткиње су трауматско искуство током раног развојног периода (губитак мајке), пролонгиране стресне ситуације током претходног живота, специфична структура личности, а не искључује се ни могућ утицај генетске предиспозиције за овај тип неуротичног реаговања.         </a:t>
            </a:r>
            <a:endParaRPr lang="en-US" sz="2400" dirty="0">
              <a:latin typeface="Times New Roman" panose="02020603050405020304" pitchFamily="18" charset="0"/>
              <a:cs typeface="Times New Roman" panose="02020603050405020304" pitchFamily="18" charset="0"/>
            </a:endParaRPr>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1609382641"/>
      </p:ext>
    </p:extLst>
  </p:cSld>
  <p:clrMapOvr>
    <a:masterClrMapping/>
  </p:clrMapOvr>
  <mc:AlternateContent xmlns:mc="http://schemas.openxmlformats.org/markup-compatibility/2006" xmlns:p14="http://schemas.microsoft.com/office/powerpoint/2010/main">
    <mc:Choice Requires="p14">
      <p:transition spd="slow" p14:dur="2000" advTm="36318"/>
    </mc:Choice>
    <mc:Fallback xmlns="">
      <p:transition spd="slow" advTm="36318"/>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3202" y="1634972"/>
            <a:ext cx="9404723" cy="1400530"/>
          </a:xfrm>
        </p:spPr>
        <p:txBody>
          <a:bodyPr/>
          <a:lstStyle/>
          <a:p>
            <a:r>
              <a:rPr lang="sr-Cyrl-RS" sz="4800" dirty="0">
                <a:latin typeface="Times New Roman" panose="02020603050405020304" pitchFamily="18" charset="0"/>
                <a:cs typeface="Times New Roman" panose="02020603050405020304" pitchFamily="18" charset="0"/>
              </a:rPr>
              <a:t>Хвала на пажњи!</a:t>
            </a:r>
            <a:endParaRPr lang="en-US"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5663769"/>
      </p:ext>
    </p:extLst>
  </p:cSld>
  <p:clrMapOvr>
    <a:masterClrMapping/>
  </p:clrMapOvr>
  <mc:AlternateContent xmlns:mc="http://schemas.openxmlformats.org/markup-compatibility/2006" xmlns:p14="http://schemas.microsoft.com/office/powerpoint/2010/main">
    <mc:Choice Requires="p14">
      <p:transition spd="slow" p14:dur="2000" advTm="2213"/>
    </mc:Choice>
    <mc:Fallback xmlns="">
      <p:transition spd="slow" advTm="2213"/>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413163"/>
            <a:ext cx="10589924" cy="4969163"/>
          </a:xfrm>
        </p:spPr>
        <p:txBody>
          <a:bodyPr>
            <a:normAutofit fontScale="92500" lnSpcReduction="10000"/>
          </a:bodyPr>
          <a:lstStyle/>
          <a:p>
            <a:pPr marL="0" indent="0" algn="just">
              <a:buNone/>
            </a:pPr>
            <a:r>
              <a:rPr lang="sr-Cyrl-RS" sz="2200" dirty="0">
                <a:latin typeface="Times New Roman" panose="02020603050405020304" pitchFamily="18" charset="0"/>
                <a:cs typeface="Times New Roman" panose="02020603050405020304" pitchFamily="18" charset="0"/>
              </a:rPr>
              <a:t>	С.М. стара 30 година, није удата, нема децу. По занимању архитекта, има стални посао. Живи у Крагујевцу, у сопственом стану. </a:t>
            </a:r>
          </a:p>
          <a:p>
            <a:pPr marL="0" indent="0" algn="just">
              <a:buNone/>
            </a:pPr>
            <a:endParaRPr lang="sr-Cyrl-RS" sz="2200" dirty="0">
              <a:latin typeface="Times New Roman" panose="02020603050405020304" pitchFamily="18" charset="0"/>
              <a:cs typeface="Times New Roman" panose="02020603050405020304" pitchFamily="18" charset="0"/>
            </a:endParaRPr>
          </a:p>
          <a:p>
            <a:pPr marL="0" indent="0" algn="just">
              <a:buNone/>
            </a:pPr>
            <a:r>
              <a:rPr lang="sr-Cyrl-RS" sz="2200" dirty="0">
                <a:latin typeface="Times New Roman" panose="02020603050405020304" pitchFamily="18" charset="0"/>
                <a:cs typeface="Times New Roman" panose="02020603050405020304" pitchFamily="18" charset="0"/>
              </a:rPr>
              <a:t>Први долазак код психијатра. Долази сама на преглед.</a:t>
            </a:r>
            <a:endParaRPr lang="en-US" sz="2200" dirty="0">
              <a:latin typeface="Times New Roman" panose="02020603050405020304" pitchFamily="18" charset="0"/>
              <a:cs typeface="Times New Roman" panose="02020603050405020304" pitchFamily="18" charset="0"/>
            </a:endParaRPr>
          </a:p>
          <a:p>
            <a:pPr marL="0" indent="0" algn="just">
              <a:buNone/>
            </a:pPr>
            <a:endParaRPr lang="en-US" sz="2200" dirty="0">
              <a:latin typeface="Times New Roman" panose="02020603050405020304" pitchFamily="18" charset="0"/>
              <a:cs typeface="Times New Roman" panose="02020603050405020304" pitchFamily="18" charset="0"/>
            </a:endParaRPr>
          </a:p>
          <a:p>
            <a:pPr marL="0" indent="0" algn="just">
              <a:buNone/>
            </a:pPr>
            <a:r>
              <a:rPr lang="sr-Cyrl-RS" sz="2200" b="1" u="sng" dirty="0">
                <a:latin typeface="Times New Roman" panose="02020603050405020304" pitchFamily="18" charset="0"/>
                <a:cs typeface="Times New Roman" panose="02020603050405020304" pitchFamily="18" charset="0"/>
              </a:rPr>
              <a:t>Главне тегобе:</a:t>
            </a:r>
            <a:endParaRPr lang="en-US" sz="2200" u="sng" dirty="0">
              <a:latin typeface="Times New Roman" panose="02020603050405020304" pitchFamily="18" charset="0"/>
              <a:cs typeface="Times New Roman" panose="02020603050405020304" pitchFamily="18" charset="0"/>
            </a:endParaRPr>
          </a:p>
          <a:p>
            <a:pPr marL="0" indent="0" algn="just">
              <a:buNone/>
            </a:pPr>
            <a:r>
              <a:rPr lang="sr-Cyrl-RS" sz="2200" dirty="0">
                <a:latin typeface="Times New Roman" panose="02020603050405020304" pitchFamily="18" charset="0"/>
                <a:cs typeface="Times New Roman" panose="02020603050405020304" pitchFamily="18" charset="0"/>
              </a:rPr>
              <a:t>	Изненадни напади страха праћени лупањем срца, гушењем, које описује као осећај ,,кнедле у грлу,, , зујањем у ушима, презнојавањем, нестабилношћу на ногама (,,ноге као од гуме,,), вртоглавицом. У моменту настанка оваквих тегоба осећа страх од смрти и лудила. Даље, има страх да се самостално креће улицом, избегава места са којих се тешко може склонити за случај појаве напред наведених тегоба (тржне центре, позоришне и биоскопске дворане,  превозна средства, боравак у гужви). Изненадна стања страха трају неколико минута, иза тога осећа се исцрпљено, нерасположено, често има несаницу и сметње у концентрацији. Време углавном проводи у кући, улицом се креће са блиском особом, јер се тако осећа сигурније. Са великим напором обавља уобичајене радне и животне активности.</a:t>
            </a:r>
            <a:endParaRPr lang="en-US" sz="2200" dirty="0">
              <a:latin typeface="Times New Roman" panose="02020603050405020304" pitchFamily="18" charset="0"/>
              <a:cs typeface="Times New Roman" panose="02020603050405020304" pitchFamily="18" charset="0"/>
            </a:endParaRPr>
          </a:p>
          <a:p>
            <a:endParaRPr lang="en-US" dirty="0"/>
          </a:p>
        </p:txBody>
      </p:sp>
      <p:sp>
        <p:nvSpPr>
          <p:cNvPr id="4" name="Title 1"/>
          <p:cNvSpPr txBox="1">
            <a:spLocks/>
          </p:cNvSpPr>
          <p:nvPr/>
        </p:nvSpPr>
        <p:spPr>
          <a:xfrm>
            <a:off x="646112" y="452718"/>
            <a:ext cx="7703562" cy="960446"/>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sr-Cyrl-RS" sz="4000">
                <a:latin typeface="Times New Roman" panose="02020603050405020304" pitchFamily="18" charset="0"/>
                <a:cs typeface="Times New Roman" panose="02020603050405020304" pitchFamily="18" charset="0"/>
              </a:rPr>
              <a:t>Приказ случаја</a:t>
            </a:r>
            <a:endParaRPr lang="en-US" sz="4000" dirty="0"/>
          </a:p>
        </p:txBody>
      </p:sp>
    </p:spTree>
    <p:extLst>
      <p:ext uri="{BB962C8B-B14F-4D97-AF65-F5344CB8AC3E}">
        <p14:creationId xmlns:p14="http://schemas.microsoft.com/office/powerpoint/2010/main" val="3016659353"/>
      </p:ext>
    </p:extLst>
  </p:cSld>
  <p:clrMapOvr>
    <a:masterClrMapping/>
  </p:clrMapOvr>
  <mc:AlternateContent xmlns:mc="http://schemas.openxmlformats.org/markup-compatibility/2006" xmlns:p14="http://schemas.microsoft.com/office/powerpoint/2010/main">
    <mc:Choice Requires="p14">
      <p:transition spd="slow" p14:dur="2000" advTm="70779"/>
    </mc:Choice>
    <mc:Fallback xmlns="">
      <p:transition spd="slow" advTm="70779"/>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2052918"/>
            <a:ext cx="9989561" cy="4195481"/>
          </a:xfrm>
        </p:spPr>
        <p:txBody>
          <a:bodyPr>
            <a:normAutofit/>
          </a:bodyPr>
          <a:lstStyle/>
          <a:p>
            <a:pPr marL="0" indent="0" algn="just">
              <a:buNone/>
            </a:pPr>
            <a:r>
              <a:rPr lang="sr-Cyrl-RS" dirty="0">
                <a:latin typeface="Times New Roman" panose="02020603050405020304" pitchFamily="18" charset="0"/>
                <a:cs typeface="Times New Roman" panose="02020603050405020304" pitchFamily="18" charset="0"/>
              </a:rPr>
              <a:t>	</a:t>
            </a:r>
            <a:r>
              <a:rPr lang="sr-Cyrl-RS" sz="2400" dirty="0">
                <a:latin typeface="Times New Roman" panose="02020603050405020304" pitchFamily="18" charset="0"/>
                <a:cs typeface="Times New Roman" panose="02020603050405020304" pitchFamily="18" charset="0"/>
              </a:rPr>
              <a:t>Напред описане тегобе појавиле су се пре два месеца, изненада и неочекивано, када се налазила у аутобусу градског превоза, којим се свакодневно враћа кући са посла. Наводи да је изненада и без јасног повода била преплављена  страхом, осећала је  лупање срца, зујање у ушима, гушење, нестабилност на ногама, страх од смрти и лудила. Тегобе су биле толико изражене да је у једном моменту замолила возача да заустави аутобус како би изашла напоље, што је он и учинио. Напад страха трајао је неколико минута. Позвала је пријатељицу, која је веома брзо дошла и приватним аутомобилом је превозла до СХМП. После прегледа бива упућена у Ургентни Центар, где је прегледана од стране интернисте, налаз је био уредан.</a:t>
            </a:r>
            <a:endParaRPr lang="en-US" sz="2400" dirty="0">
              <a:latin typeface="Times New Roman" panose="02020603050405020304" pitchFamily="18" charset="0"/>
              <a:cs typeface="Times New Roman" panose="02020603050405020304" pitchFamily="18" charset="0"/>
            </a:endParaRPr>
          </a:p>
          <a:p>
            <a:pPr marL="0" indent="0">
              <a:buNone/>
            </a:pPr>
            <a:endParaRPr lang="en-US" dirty="0"/>
          </a:p>
          <a:p>
            <a:endParaRPr lang="en-US" dirty="0"/>
          </a:p>
        </p:txBody>
      </p:sp>
      <p:sp>
        <p:nvSpPr>
          <p:cNvPr id="4" name="Title 1"/>
          <p:cNvSpPr>
            <a:spLocks noGrp="1"/>
          </p:cNvSpPr>
          <p:nvPr>
            <p:ph type="title"/>
          </p:nvPr>
        </p:nvSpPr>
        <p:spPr>
          <a:xfrm>
            <a:off x="646111" y="452718"/>
            <a:ext cx="9404723" cy="1400530"/>
          </a:xfrm>
        </p:spPr>
        <p:txBody>
          <a:bodyPr/>
          <a:lstStyle/>
          <a:p>
            <a:r>
              <a:rPr lang="sr-Cyrl-RS" sz="4000" dirty="0">
                <a:latin typeface="Times New Roman" panose="02020603050405020304" pitchFamily="18" charset="0"/>
                <a:cs typeface="Times New Roman" panose="02020603050405020304" pitchFamily="18" charset="0"/>
              </a:rPr>
              <a:t>Садашња болест</a:t>
            </a:r>
            <a:br>
              <a:rPr lang="en-US" dirty="0"/>
            </a:br>
            <a:endParaRPr lang="en-US" dirty="0"/>
          </a:p>
        </p:txBody>
      </p:sp>
    </p:spTree>
    <p:extLst>
      <p:ext uri="{BB962C8B-B14F-4D97-AF65-F5344CB8AC3E}">
        <p14:creationId xmlns:p14="http://schemas.microsoft.com/office/powerpoint/2010/main" val="1631967352"/>
      </p:ext>
    </p:extLst>
  </p:cSld>
  <p:clrMapOvr>
    <a:masterClrMapping/>
  </p:clrMapOvr>
  <mc:AlternateContent xmlns:mc="http://schemas.openxmlformats.org/markup-compatibility/2006" xmlns:p14="http://schemas.microsoft.com/office/powerpoint/2010/main">
    <mc:Choice Requires="p14">
      <p:transition spd="slow" p14:dur="2000" advTm="56633"/>
    </mc:Choice>
    <mc:Fallback xmlns="">
      <p:transition spd="slow" advTm="56633"/>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644074"/>
            <a:ext cx="9684761" cy="4604326"/>
          </a:xfrm>
        </p:spPr>
        <p:txBody>
          <a:bodyPr>
            <a:normAutofit fontScale="92500"/>
          </a:bodyPr>
          <a:lstStyle/>
          <a:p>
            <a:pPr marL="0" indent="0" algn="just">
              <a:buNone/>
            </a:pPr>
            <a:r>
              <a:rPr lang="sr-Cyrl-RS" sz="2400" dirty="0">
                <a:latin typeface="Times New Roman" panose="02020603050405020304" pitchFamily="18" charset="0"/>
                <a:cs typeface="Times New Roman" panose="02020603050405020304" pitchFamily="18" charset="0"/>
              </a:rPr>
              <a:t>	Каже да је после овог догађаја свакодневно осећала нерасположење, безвољност, сан јој је био испрекидан, после јутарњег буђења осећала се уморно и деконцентрисано. Током дана непрекидно је размишљала о догађају у аутобусу, била је јако забринута да ће се такво стање поновити, са напором је обављала радне активности. Слободно време је углавном проводила у кући, јер се тако осећала најсигурније. Следећи напад са скоро индентичним симптомима појавио се после шест дана, у преподневним сатима, када се налазила на послу. У пратњи колегинице поново одлази код интернисте, резултати прегледа су добри, сугерирано је да уради лабораторијске анализе, хормоне штитасте жлезде, ултразвучни преглед бубрега и надбубрега. Резултати свих прегледа су показали да нема органског узрока који би био у вези са описаним тегобама. Интерниста јој прописује тбл. Ксалол 0,25мг и упућује је на преглед код психијатра.</a:t>
            </a:r>
            <a:endParaRPr lang="en-US" sz="24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506050092"/>
      </p:ext>
    </p:extLst>
  </p:cSld>
  <p:clrMapOvr>
    <a:masterClrMapping/>
  </p:clrMapOvr>
  <mc:AlternateContent xmlns:mc="http://schemas.openxmlformats.org/markup-compatibility/2006" xmlns:p14="http://schemas.microsoft.com/office/powerpoint/2010/main">
    <mc:Choice Requires="p14">
      <p:transition spd="slow" p14:dur="2000" advTm="64431"/>
    </mc:Choice>
    <mc:Fallback xmlns="">
      <p:transition spd="slow" advTm="64431"/>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a:buNone/>
            </a:pPr>
            <a:r>
              <a:rPr lang="sr-Cyrl-RS" sz="2400" dirty="0">
                <a:latin typeface="Times New Roman" panose="02020603050405020304" pitchFamily="18" charset="0"/>
                <a:cs typeface="Times New Roman" panose="02020603050405020304" pitchFamily="18" charset="0"/>
              </a:rPr>
              <a:t>	После коришћења овог лека има утисак да је смиренија, боље спава, не одлази код психијатра, али се у наредних месец и по дана напади јављају поново, једном до два пута недељно. После сваког напада осећа нерасположење, појављује се страх да се ван куће креће самостално и десет дана пред долазак код психијатра обраћа се изабраном лекару који је упућује на психијатријски преглед и на њену иницијативу отвара јој боловање.</a:t>
            </a:r>
            <a:endParaRPr lang="en-US" sz="2400"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996736640"/>
      </p:ext>
    </p:extLst>
  </p:cSld>
  <p:clrMapOvr>
    <a:masterClrMapping/>
  </p:clrMapOvr>
  <mc:AlternateContent xmlns:mc="http://schemas.openxmlformats.org/markup-compatibility/2006" xmlns:p14="http://schemas.microsoft.com/office/powerpoint/2010/main">
    <mc:Choice Requires="p14">
      <p:transition spd="slow" p14:dur="2000" advTm="31975"/>
    </mc:Choice>
    <mc:Fallback xmlns="">
      <p:transition spd="slow" advTm="31975"/>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2052918"/>
            <a:ext cx="9647815" cy="4195481"/>
          </a:xfrm>
        </p:spPr>
        <p:txBody>
          <a:bodyPr>
            <a:normAutofit/>
          </a:bodyPr>
          <a:lstStyle/>
          <a:p>
            <a:pPr marL="0" indent="0" algn="just">
              <a:buNone/>
            </a:pPr>
            <a:r>
              <a:rPr lang="sr-Cyrl-RS" sz="2400" dirty="0">
                <a:latin typeface="Times New Roman" panose="02020603050405020304" pitchFamily="18" charset="0"/>
                <a:cs typeface="Times New Roman" panose="02020603050405020304" pitchFamily="18" charset="0"/>
              </a:rPr>
              <a:t>	С. М. је рођена у комплетној породици, као једино дете својих родитеља. До четрнаесте године живота живела је у породичној заједници са родитељима. Трудноћа, порођај мајке и рани психомоторни развој протекли су уредно. На време полази у Основну школу, коју завршава у предвиђеном року као најбољи ученик у генерацији. Наводи да је у Основној школи била дружељубива, да никада није имала нарочитих проблема са вршњацима. Упоредо са основном, похађала је и музичку школу. Амбијент одрастања описује као хармоничан. Мајка је била по занимању фармацеут, отац лекар. Описује их као нежне, брижне и одговорне родитеље. У четрнаестој години живота, изненада јој умире мајка од инфаркта срца.</a:t>
            </a:r>
            <a:endParaRPr lang="en-US" sz="2400" dirty="0">
              <a:latin typeface="Times New Roman" panose="02020603050405020304" pitchFamily="18" charset="0"/>
              <a:cs typeface="Times New Roman" panose="02020603050405020304" pitchFamily="18" charset="0"/>
            </a:endParaRPr>
          </a:p>
          <a:p>
            <a:endParaRPr lang="en-US" dirty="0"/>
          </a:p>
        </p:txBody>
      </p:sp>
      <p:sp>
        <p:nvSpPr>
          <p:cNvPr id="5" name="Title 1"/>
          <p:cNvSpPr txBox="1">
            <a:spLocks/>
          </p:cNvSpPr>
          <p:nvPr/>
        </p:nvSpPr>
        <p:spPr>
          <a:xfrm>
            <a:off x="798511" y="605118"/>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sr-Cyrl-RS" sz="4000" dirty="0">
                <a:latin typeface="Times New Roman" panose="02020603050405020304" pitchFamily="18" charset="0"/>
                <a:cs typeface="Times New Roman" panose="02020603050405020304" pitchFamily="18" charset="0"/>
              </a:rPr>
              <a:t>Лична анамнеза</a:t>
            </a:r>
            <a:br>
              <a:rPr lang="en-US" dirty="0"/>
            </a:br>
            <a:endParaRPr lang="en-US" dirty="0"/>
          </a:p>
        </p:txBody>
      </p:sp>
    </p:spTree>
    <p:extLst>
      <p:ext uri="{BB962C8B-B14F-4D97-AF65-F5344CB8AC3E}">
        <p14:creationId xmlns:p14="http://schemas.microsoft.com/office/powerpoint/2010/main" val="764520597"/>
      </p:ext>
    </p:extLst>
  </p:cSld>
  <p:clrMapOvr>
    <a:masterClrMapping/>
  </p:clrMapOvr>
  <mc:AlternateContent xmlns:mc="http://schemas.openxmlformats.org/markup-compatibility/2006" xmlns:p14="http://schemas.microsoft.com/office/powerpoint/2010/main">
    <mc:Choice Requires="p14">
      <p:transition spd="slow" p14:dur="2000" advTm="54902"/>
    </mc:Choice>
    <mc:Fallback xmlns="">
      <p:transition spd="slow" advTm="54902"/>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just">
              <a:buNone/>
            </a:pPr>
            <a:r>
              <a:rPr lang="sr-Cyrl-RS" sz="2400" dirty="0">
                <a:latin typeface="Times New Roman" panose="02020603050405020304" pitchFamily="18" charset="0"/>
                <a:cs typeface="Times New Roman" panose="02020603050405020304" pitchFamily="18" charset="0"/>
              </a:rPr>
              <a:t>	Губитак мајке поднела је веома тешко. Почела је да се повлачи из вршњачке групе, често је била нерасположена, плачљива и напета, због чега је у пратњи оца одлазила шест месеци на третман код психолога. Временом се осећала боље, пошла је у Гимназију, каже да је имала  дивне пријатеље у разреду, као и то да се отац јако ангажовао да јој помогне да превазиђе проблеме који су се појавили после мајчине смрти. Као важне фигуре у свом одрастању наводи бабе и деде, мајчине и очеве родитеље, који су јој поред оца пружили пуно љубави.</a:t>
            </a:r>
            <a:endParaRPr lang="en-US" sz="24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000739280"/>
      </p:ext>
    </p:extLst>
  </p:cSld>
  <p:clrMapOvr>
    <a:masterClrMapping/>
  </p:clrMapOvr>
  <mc:AlternateContent xmlns:mc="http://schemas.openxmlformats.org/markup-compatibility/2006" xmlns:p14="http://schemas.microsoft.com/office/powerpoint/2010/main">
    <mc:Choice Requires="p14">
      <p:transition spd="slow" p14:dur="2000" advTm="40000"/>
    </mc:Choice>
    <mc:Fallback xmlns="">
      <p:transition spd="slow" advTm="40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a:buNone/>
            </a:pPr>
            <a:r>
              <a:rPr lang="sr-Cyrl-RS" sz="2400" dirty="0">
                <a:latin typeface="Times New Roman" panose="02020603050405020304" pitchFamily="18" charset="0"/>
                <a:cs typeface="Times New Roman" panose="02020603050405020304" pitchFamily="18" charset="0"/>
              </a:rPr>
              <a:t>	У Гимназији постиже одличан успех и после завршене Гимназије уписује се на студије Архитектуре у Београду. Факултет завршава у предвиђеном року, као један од најбољих студената у генерацији. После завршеног факултета враћа се у место становања и веома брзо добија стални посао. Везано за емотивна искуства, наводи да је прву озбиљјнију емотивну везу имала у 18-ој години живота, у којој је после више месеци забављања доживела и прво сексуално искуство. Ова веза трајала је до завршетка прве године факултета. Иза тога, има две краће емотивне везе, све до треће године факултета, када започиње емотивну везу која ће трајати наредних пет година.</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74708008"/>
      </p:ext>
    </p:extLst>
  </p:cSld>
  <p:clrMapOvr>
    <a:masterClrMapping/>
  </p:clrMapOvr>
  <mc:AlternateContent xmlns:mc="http://schemas.openxmlformats.org/markup-compatibility/2006" xmlns:p14="http://schemas.microsoft.com/office/powerpoint/2010/main">
    <mc:Choice Requires="p14">
      <p:transition spd="slow" p14:dur="2000" advTm="48140"/>
    </mc:Choice>
    <mc:Fallback xmlns="">
      <p:transition spd="slow" advTm="4814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2052918"/>
            <a:ext cx="10506797" cy="4195481"/>
          </a:xfrm>
        </p:spPr>
        <p:txBody>
          <a:bodyPr/>
          <a:lstStyle/>
          <a:p>
            <a:pPr marL="0" indent="0" algn="just">
              <a:buNone/>
            </a:pPr>
            <a:r>
              <a:rPr lang="sr-Cyrl-RS" sz="2400" dirty="0">
                <a:latin typeface="Times New Roman" panose="02020603050405020304" pitchFamily="18" charset="0"/>
                <a:cs typeface="Times New Roman" panose="02020603050405020304" pitchFamily="18" charset="0"/>
              </a:rPr>
              <a:t>	Истиче да су се први проблеми у тој, за њу најозбиљнијој емотивној вези појавили прилично неочекивано. Појашњава да је на крају пете године забављања скоро нагло дошло до раскида везе, да је раскид иницирао њен момак, рекавши јој да њихова веза ,,нема персепктиву,, јер он одлази у иностранство. Раскид ове емотивне везе поднела је веома тешко, због чега поново одлази на психотерапијски третман. Од тада, па до времена када долази на психијатријски преглед, није имала емотивних  веза, наводи да је била посвећена послу, често је путовала, дружила се са пријатељима.</a:t>
            </a:r>
            <a:endParaRPr lang="en-US" sz="2400" dirty="0">
              <a:latin typeface="Times New Roman" panose="02020603050405020304" pitchFamily="18" charset="0"/>
              <a:cs typeface="Times New Roman" panose="02020603050405020304" pitchFamily="18" charset="0"/>
            </a:endParaRPr>
          </a:p>
          <a:p>
            <a:pPr marL="0" indent="0">
              <a:buNone/>
            </a:pPr>
            <a:r>
              <a:rPr lang="sr-Cyrl-RS" dirty="0"/>
              <a:t> </a:t>
            </a:r>
            <a:endParaRPr lang="en-US" dirty="0"/>
          </a:p>
          <a:p>
            <a:endParaRPr lang="en-US" dirty="0"/>
          </a:p>
        </p:txBody>
      </p:sp>
    </p:spTree>
    <p:extLst>
      <p:ext uri="{BB962C8B-B14F-4D97-AF65-F5344CB8AC3E}">
        <p14:creationId xmlns:p14="http://schemas.microsoft.com/office/powerpoint/2010/main" val="2428877617"/>
      </p:ext>
    </p:extLst>
  </p:cSld>
  <p:clrMapOvr>
    <a:masterClrMapping/>
  </p:clrMapOvr>
  <mc:AlternateContent xmlns:mc="http://schemas.openxmlformats.org/markup-compatibility/2006" xmlns:p14="http://schemas.microsoft.com/office/powerpoint/2010/main">
    <mc:Choice Requires="p14">
      <p:transition spd="slow" p14:dur="2000" advTm="43036"/>
    </mc:Choice>
    <mc:Fallback xmlns="">
      <p:transition spd="slow" advTm="43036"/>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90</TotalTime>
  <Words>1482</Words>
  <Application>Microsoft Office PowerPoint</Application>
  <PresentationFormat>Widescreen</PresentationFormat>
  <Paragraphs>38</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Century Gothic</vt:lpstr>
      <vt:lpstr>Times New Roman</vt:lpstr>
      <vt:lpstr>Wingdings 3</vt:lpstr>
      <vt:lpstr>Ion</vt:lpstr>
      <vt:lpstr>   НЕУРОТСКИ И СА СТРЕСОМ ПОВЕЗАНИ ПОРЕМЕЋАЈИ (Приказ случаја) </vt:lpstr>
      <vt:lpstr>PowerPoint Presentation</vt:lpstr>
      <vt:lpstr>Садашња болест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Психички статус</vt:lpstr>
      <vt:lpstr>PowerPoint Presentation</vt:lpstr>
      <vt:lpstr>Закључак</vt:lpstr>
      <vt:lpstr>Хвала на пажњи!</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НЕУРОТСКИ И СА СТРЕСОМ ПОВЕЗАНИ ПОРЕМЕЋАЈИ (Приказ случаја) </dc:title>
  <dc:creator>Maja Nikolic</dc:creator>
  <cp:lastModifiedBy>nmuric91@gmail.com</cp:lastModifiedBy>
  <cp:revision>15</cp:revision>
  <dcterms:created xsi:type="dcterms:W3CDTF">2020-09-14T13:31:43Z</dcterms:created>
  <dcterms:modified xsi:type="dcterms:W3CDTF">2020-10-01T15:16:38Z</dcterms:modified>
</cp:coreProperties>
</file>